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74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5" r:id="rId13"/>
    <p:sldId id="256" r:id="rId14"/>
    <p:sldId id="258" r:id="rId15"/>
    <p:sldId id="259" r:id="rId16"/>
    <p:sldId id="272" r:id="rId17"/>
    <p:sldId id="271" r:id="rId18"/>
    <p:sldId id="273" r:id="rId19"/>
    <p:sldId id="257" r:id="rId20"/>
    <p:sldId id="278" r:id="rId21"/>
    <p:sldId id="277" r:id="rId22"/>
    <p:sldId id="279" r:id="rId23"/>
    <p:sldId id="280" r:id="rId24"/>
    <p:sldId id="28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300" r:id="rId33"/>
    <p:sldId id="301" r:id="rId34"/>
    <p:sldId id="302" r:id="rId35"/>
    <p:sldId id="303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8784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975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321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7300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98966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36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898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5424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9391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521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076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36B77-E1BA-40B1-BF99-C818C55A18C7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E95E3-C2BB-4CA2-B21F-BEE9C26C06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627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.gif"/><Relationship Id="rId4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aeIfaIoROdY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hyperlink" Target="https://www.youtube.com/watch?v=9dDemBxxulo" TargetMode="External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hyperlink" Target="https://i.ytimg.com/an_webp/ZT5DZhztBDM/mqdefault_6s.webp?du=3000&amp;sqp=CJLFsYQG&amp;rs=AOn4CLBATX_SRDItVBL2oZI7v5NJMJNx-g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aeIfaIoROdY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3.png"/><Relationship Id="rId5" Type="http://schemas.openxmlformats.org/officeDocument/2006/relationships/hyperlink" Target="https://www.youtube.com/watch?v=9dDemBxxulo" TargetMode="External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hyperlink" Target="https://i.ytimg.com/an_webp/ZT5DZhztBDM/mqdefault_6s.webp?du=3000&amp;sqp=CJLFsYQG&amp;rs=AOn4CLBATX_SRDItVBL2oZI7v5NJMJNx-g" TargetMode="Externa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hyperlink" Target="https://www.youtube.com/watch?v=aeIfaIoROdY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3.png"/><Relationship Id="rId5" Type="http://schemas.openxmlformats.org/officeDocument/2006/relationships/hyperlink" Target="https://www.youtube.com/watch?v=9dDemBxxulo" TargetMode="External"/><Relationship Id="rId10" Type="http://schemas.openxmlformats.org/officeDocument/2006/relationships/image" Target="../media/image19.jpeg"/><Relationship Id="rId4" Type="http://schemas.microsoft.com/office/2007/relationships/hdphoto" Target="../media/hdphoto1.wdp"/><Relationship Id="rId9" Type="http://schemas.openxmlformats.org/officeDocument/2006/relationships/hyperlink" Target="https://i.ytimg.com/an_webp/ZT5DZhztBDM/mqdefault_6s.webp?du=3000&amp;sqp=CJLFsYQG&amp;rs=AOn4CLBATX_SRDItVBL2oZI7v5NJMJNx-g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od.reyes.c@edu.utc.mx" TargetMode="Externa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lustración de Huella De Gato Azul Abstracto En Contorno Turquesa Sobre  Fondo Blanco y más Vectores Libres de Derechos de Abstracto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OPTANDO UN AMI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" y="873315"/>
            <a:ext cx="5163398" cy="51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7328079" y="1931831"/>
            <a:ext cx="3644721" cy="2601532"/>
            <a:chOff x="7328079" y="1931831"/>
            <a:chExt cx="3644721" cy="2601532"/>
          </a:xfrm>
        </p:grpSpPr>
        <p:sp>
          <p:nvSpPr>
            <p:cNvPr id="3" name="Explosión 2 2"/>
            <p:cNvSpPr/>
            <p:nvPr/>
          </p:nvSpPr>
          <p:spPr>
            <a:xfrm>
              <a:off x="7328079" y="1931831"/>
              <a:ext cx="3644721" cy="2601532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7689761" y="2986705"/>
              <a:ext cx="27110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tellar" panose="020A0402060406010301" pitchFamily="18" charset="0"/>
                </a:rPr>
                <a:t>INGRESAR</a:t>
              </a:r>
              <a:endParaRPr lang="es-MX" sz="3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2373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* * * * * * 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6223749" y="555067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81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* * * * * * 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221697" y="2779468"/>
            <a:ext cx="3837904" cy="1510334"/>
            <a:chOff x="4221697" y="2779468"/>
            <a:chExt cx="3837904" cy="1510334"/>
          </a:xfrm>
        </p:grpSpPr>
        <p:sp>
          <p:nvSpPr>
            <p:cNvPr id="16" name="Rectángulo 15"/>
            <p:cNvSpPr/>
            <p:nvPr/>
          </p:nvSpPr>
          <p:spPr>
            <a:xfrm>
              <a:off x="4221697" y="2779468"/>
              <a:ext cx="3837904" cy="151033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i="1" dirty="0" smtClean="0"/>
                <a:t>Los Datos se Guardaron con Éxito!!!</a:t>
              </a:r>
              <a:endParaRPr lang="es-MX" sz="2000" i="1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7575140" y="2842852"/>
              <a:ext cx="396884" cy="336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X</a:t>
              </a:r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79991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* * * * * * 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4221697" y="2779468"/>
            <a:ext cx="3837904" cy="1510334"/>
            <a:chOff x="4221697" y="2779468"/>
            <a:chExt cx="3837904" cy="1510334"/>
          </a:xfrm>
        </p:grpSpPr>
        <p:sp>
          <p:nvSpPr>
            <p:cNvPr id="16" name="Rectángulo 15"/>
            <p:cNvSpPr/>
            <p:nvPr/>
          </p:nvSpPr>
          <p:spPr>
            <a:xfrm>
              <a:off x="4221697" y="2779468"/>
              <a:ext cx="3837904" cy="151033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000" i="1" dirty="0" smtClean="0"/>
                <a:t>Los Datos se Guardaron con Éxito!!!</a:t>
              </a:r>
              <a:endParaRPr lang="es-MX" sz="2000" i="1" dirty="0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7575140" y="2842852"/>
              <a:ext cx="396884" cy="3368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smtClean="0"/>
                <a:t>X</a:t>
              </a:r>
              <a:endParaRPr lang="es-MX" dirty="0"/>
            </a:p>
          </p:txBody>
        </p:sp>
      </p:grpSp>
      <p:pic>
        <p:nvPicPr>
          <p:cNvPr id="18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823144" y="3001493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3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4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1680883" y="18501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85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5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1680883" y="661536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65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* * * * * * </a:t>
            </a:r>
            <a:r>
              <a:rPr lang="es-MX" dirty="0" smtClean="0">
                <a:solidFill>
                  <a:schemeClr val="tx1"/>
                </a:solidFill>
              </a:rPr>
              <a:t>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000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5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* * * * * * </a:t>
            </a:r>
            <a:r>
              <a:rPr lang="es-MX" dirty="0" smtClean="0">
                <a:solidFill>
                  <a:schemeClr val="tx1"/>
                </a:solidFill>
              </a:rPr>
              <a:t>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0856635" y="1228206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2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66800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Ilustración de Huella De Gato Azul Abstracto En Contorno Turquesa Sobre  Fondo Blanco y más Vectores Libres de Derechos de Abstracto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OPTANDO UN AMI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53" y="873315"/>
            <a:ext cx="5163398" cy="511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o 5"/>
          <p:cNvGrpSpPr/>
          <p:nvPr/>
        </p:nvGrpSpPr>
        <p:grpSpPr>
          <a:xfrm>
            <a:off x="7328079" y="1931831"/>
            <a:ext cx="3644721" cy="2601532"/>
            <a:chOff x="7328079" y="1931831"/>
            <a:chExt cx="3644721" cy="2601532"/>
          </a:xfrm>
        </p:grpSpPr>
        <p:sp>
          <p:nvSpPr>
            <p:cNvPr id="3" name="Explosión 2 2"/>
            <p:cNvSpPr/>
            <p:nvPr/>
          </p:nvSpPr>
          <p:spPr>
            <a:xfrm>
              <a:off x="7328079" y="1931831"/>
              <a:ext cx="3644721" cy="2601532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endParaRPr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7689761" y="2986705"/>
              <a:ext cx="271100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3000" b="1" i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stellar" panose="020A0402060406010301" pitchFamily="18" charset="0"/>
                </a:rPr>
                <a:t>INGRESAR</a:t>
              </a:r>
              <a:endParaRPr lang="es-MX" sz="3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endParaRPr>
            </a:p>
          </p:txBody>
        </p:sp>
      </p:grpSp>
      <p:pic>
        <p:nvPicPr>
          <p:cNvPr id="7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9264125" y="3329414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2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685927" y="292766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560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  <p:pic>
        <p:nvPicPr>
          <p:cNvPr id="34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050773" y="170936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0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63639" y="360608"/>
            <a:ext cx="11410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ctr"/>
            <a:endParaRPr lang="es-MX" b="1" i="1" dirty="0">
              <a:solidFill>
                <a:schemeClr val="tx2"/>
              </a:solidFill>
            </a:endParaRPr>
          </a:p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just"/>
            <a:r>
              <a:rPr lang="es-MX" sz="2400" b="1" i="1" dirty="0" smtClean="0">
                <a:solidFill>
                  <a:srgbClr val="FF0000"/>
                </a:solidFill>
              </a:rPr>
              <a:t>PONTE EN CONTACTO CON NOSOTROS</a:t>
            </a:r>
          </a:p>
          <a:p>
            <a:pPr algn="just"/>
            <a:endParaRPr lang="es-MX" sz="2400" b="1" i="1" dirty="0">
              <a:solidFill>
                <a:srgbClr val="FF0000"/>
              </a:solidFill>
            </a:endParaRPr>
          </a:p>
          <a:p>
            <a:pPr algn="just"/>
            <a:r>
              <a:rPr lang="es-MX" sz="2400" b="1" dirty="0" smtClean="0"/>
              <a:t>Nos puedes Encontrar mediante los siguientes medios:</a:t>
            </a:r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ctr"/>
            <a:endParaRPr lang="es-MX" sz="2400" b="1" dirty="0" smtClean="0"/>
          </a:p>
          <a:p>
            <a:pPr algn="ctr"/>
            <a:endParaRPr lang="es-MX" sz="2400" b="1" dirty="0"/>
          </a:p>
          <a:p>
            <a:pPr algn="ctr"/>
            <a:r>
              <a:rPr lang="es-MX" dirty="0" smtClean="0"/>
              <a:t>HOME                                                 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6" y="2752541"/>
            <a:ext cx="2154310" cy="215431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364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63639" y="360608"/>
            <a:ext cx="11410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ctr"/>
            <a:endParaRPr lang="es-MX" b="1" i="1" dirty="0">
              <a:solidFill>
                <a:schemeClr val="tx2"/>
              </a:solidFill>
            </a:endParaRPr>
          </a:p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just"/>
            <a:r>
              <a:rPr lang="es-MX" sz="2400" b="1" i="1" dirty="0" smtClean="0">
                <a:solidFill>
                  <a:srgbClr val="FF0000"/>
                </a:solidFill>
              </a:rPr>
              <a:t>PONTE EN CONTACTO CON NOSOTROS</a:t>
            </a:r>
          </a:p>
          <a:p>
            <a:pPr algn="just"/>
            <a:endParaRPr lang="es-MX" sz="2400" b="1" i="1" dirty="0">
              <a:solidFill>
                <a:srgbClr val="FF0000"/>
              </a:solidFill>
            </a:endParaRPr>
          </a:p>
          <a:p>
            <a:pPr algn="just"/>
            <a:r>
              <a:rPr lang="es-MX" sz="2400" b="1" dirty="0" smtClean="0"/>
              <a:t>Nos puedes Encontrar mediante los siguientes medios:</a:t>
            </a:r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ctr"/>
            <a:endParaRPr lang="es-MX" sz="2400" b="1" dirty="0" smtClean="0"/>
          </a:p>
          <a:p>
            <a:pPr algn="ctr"/>
            <a:endParaRPr lang="es-MX" sz="2400" b="1" dirty="0"/>
          </a:p>
          <a:p>
            <a:pPr algn="ctr"/>
            <a:r>
              <a:rPr lang="es-MX" dirty="0" smtClean="0"/>
              <a:t>HOME                                                 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6" y="2752541"/>
            <a:ext cx="2154310" cy="215431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6457897" y="4140102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9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596976" y="463640"/>
            <a:ext cx="5254580" cy="6166081"/>
            <a:chOff x="1596976" y="463640"/>
            <a:chExt cx="5254580" cy="6166081"/>
          </a:xfrm>
        </p:grpSpPr>
        <p:sp>
          <p:nvSpPr>
            <p:cNvPr id="5" name="Rectángulo 4"/>
            <p:cNvSpPr/>
            <p:nvPr/>
          </p:nvSpPr>
          <p:spPr>
            <a:xfrm>
              <a:off x="1596976" y="463640"/>
              <a:ext cx="5254580" cy="61660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s-MX" b="1" i="1" dirty="0" smtClean="0">
                  <a:solidFill>
                    <a:srgbClr val="FF0000"/>
                  </a:solidFill>
                </a:rPr>
                <a:t>C.A.P.</a:t>
              </a:r>
            </a:p>
            <a:p>
              <a:pPr algn="ctr"/>
              <a:r>
                <a:rPr lang="es-MX" b="1" i="1" dirty="0" smtClean="0">
                  <a:solidFill>
                    <a:srgbClr val="FF0000"/>
                  </a:solidFill>
                </a:rPr>
                <a:t>Centro de Ayuda para Perros</a:t>
              </a: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es-MX" b="1" i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                        Todo ser vivo necesita</a:t>
              </a:r>
            </a:p>
            <a:p>
              <a:pPr algn="just"/>
              <a:r>
                <a:rPr lang="es-MX" b="1" i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b="1" i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                                   un hogar.</a:t>
              </a:r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>
                <a:solidFill>
                  <a:schemeClr val="tx1"/>
                </a:solidFill>
              </a:endParaRPr>
            </a:p>
            <a:p>
              <a:pPr algn="ctr"/>
              <a:r>
                <a:rPr lang="es-MX" b="1" i="1" dirty="0" smtClean="0">
                  <a:solidFill>
                    <a:schemeClr val="tx1"/>
                  </a:solidFill>
                </a:rPr>
                <a:t>                 </a:t>
              </a:r>
              <a:endParaRPr lang="es-MX" b="1" i="1" dirty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es-MX" b="1" i="1" dirty="0" smtClean="0">
                  <a:solidFill>
                    <a:schemeClr val="tx1"/>
                  </a:solidFill>
                </a:rPr>
                <a:t>Con Nuestra Página Web los usuarios podrán:</a:t>
              </a:r>
              <a:endParaRPr lang="es-MX" b="1" i="1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Mostrar interés por el tema.</a:t>
              </a:r>
              <a:endParaRPr lang="es-MX" b="1" i="1" dirty="0" smtClean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Tener iniciativa individual y grupal.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Tener un ambiente equilibrado.</a:t>
              </a: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https://southcentralus1-mediap.svc.ms/transform/thumbnail?provider=spo&amp;inputFormat=jpg&amp;cs=NWUzY2U2YzAtMmIxZi00Mjg1LThkNGItNzVlZTc4Nzg3MzQ2fFNQTw&amp;docid=https%3A%2F%2Futcmx-my.sharepoint.com%3A443%2Fpersonal%2Fu_mora_b_edu_utc_mx%2F_api%2Fv2.0%2Fdrives%2Fb!mvuroftYlEa1wi-k3x_LZNH7mzqqAk9DpVgZZY3YeqQftVaHR6IGRrC0sgG--FkH%2Fitems%2F01MKYATL3UCB7GPPCHEBBYUZKJJE6AC2EE%3Fversion%3DPublished&amp;access_token=eyJ0eXAiOiJKV1QiLCJhbGciOiJub25lIn0.eyJhdWQiOiIwMDAwMDAwMy0wMDAwLTBmZjEtY2UwMC0wMDAwMDAwMDAwMDAvdXRjbXgtbXkuc2hhcmVwb2ludC5jb21ANDVmMzBjMzItNmM1Yi00MDRmLWE2NGQtMDZkZTk5Y2UzNWJlIiwiaXNzIjoiMDAwMDAwMDMtMDAwMC0wZmYxLWNlMDAtMDAwMDAwMDAwMDAwIiwibmJmIjoiMTYxOTUyNDgwMCIsImV4cCI6IjE2MTk1NDY0MDAiLCJlbmRwb2ludHVybCI6ImZJWENZMTBTdUdUTVNnaFo0aFozaGVsaWw5L0NDOHU2b3FtS0RQWVl2b289IiwiZW5kcG9pbnR1cmxMZW5ndGgiOiIxNDQiLCJpc2xvb3BiYWNrIjoiVHJ1ZSIsInZlciI6Imhhc2hlZHByb29mdG9rZW4iLCJzaXRlaWQiOiJZVEZoWW1aaU9XRXROVGhtWWkwME5qazBMV0kxWXpJdE1tWmhOR1JtTVdaallqWTAiLCJhcHBfZGlzcGxheW5hbWUiOiJNaWNyb3NvZnQgVGVhbXMgV2ViIENsaWVudCIsImdpdmVuX25hbWUiOiJBbGVqYW5kcm8iLCJmYW1pbHlfbmFtZSI6Ik1hcmNvcyIsImFwcGlkIjoiNWUzY2U2YzAtMmIxZi00Mjg1LThkNGItNzVlZTc4Nzg3MzQ2IiwidGlkIjoiNDVmMzBjMzItNmM1Yi00MDRmLWE2NGQtMDZkZTk5Y2UzNWJlIiwidXBuIjoiYWMubWFyY29zLmhAZWR1LnV0Yy5teCIsInB1aWQiOiIxMDAzMjAwMDg4RDQzNEREIiwiY2FjaGVrZXkiOiIwaC5mfG1lbWJlcnNoaXB8MTAwMzIwMDA4OGQ0MzRkZEBsaXZlLmNvbSIsInNjcCI6Im15ZmlsZXMud3JpdGUgYWxsc2l0ZXMuZnVsbGNvbnRyb2wgYWxsc2l0ZXMubWFuYWdlIGFsbHByb2ZpbGVzLndyaXRlIiwiYWNycyI6InIxLHIyLHIzLGMxLGMyLGMzIiwidHQiOiIyIiwidXNlUGVyc2lzdGVudENvb2tpZSI6bnVsbH0.UXFrR1ovMzBFSzlKUXM4RHlrWE5PMWdHVUJBbEtiWXNucFVrK21WVzRPbz0&amp;encodeFailures=1&amp;width=1298&amp;height=54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210" y="1731487"/>
              <a:ext cx="2677777" cy="214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79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596976" y="463640"/>
            <a:ext cx="5254580" cy="6166081"/>
            <a:chOff x="1596976" y="463640"/>
            <a:chExt cx="5254580" cy="6166081"/>
          </a:xfrm>
        </p:grpSpPr>
        <p:sp>
          <p:nvSpPr>
            <p:cNvPr id="5" name="Rectángulo 4"/>
            <p:cNvSpPr/>
            <p:nvPr/>
          </p:nvSpPr>
          <p:spPr>
            <a:xfrm>
              <a:off x="1596976" y="463640"/>
              <a:ext cx="5254580" cy="616608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s-MX" b="1" i="1" dirty="0" smtClean="0">
                  <a:solidFill>
                    <a:srgbClr val="FF0000"/>
                  </a:solidFill>
                </a:rPr>
                <a:t>C.A.P.</a:t>
              </a:r>
            </a:p>
            <a:p>
              <a:pPr algn="ctr"/>
              <a:r>
                <a:rPr lang="es-MX" b="1" i="1" dirty="0" smtClean="0">
                  <a:solidFill>
                    <a:srgbClr val="FF0000"/>
                  </a:solidFill>
                </a:rPr>
                <a:t>Centro de Ayuda para Perros</a:t>
              </a: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es-MX" b="1" i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                        Todo ser vivo necesita</a:t>
              </a:r>
            </a:p>
            <a:p>
              <a:pPr algn="just"/>
              <a:r>
                <a:rPr lang="es-MX" b="1" i="1" dirty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s-MX" b="1" i="1" dirty="0" smtClean="0">
                  <a:solidFill>
                    <a:schemeClr val="accent3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                                                            un hogar.</a:t>
              </a:r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>
                <a:solidFill>
                  <a:schemeClr val="tx1"/>
                </a:solidFill>
              </a:endParaRPr>
            </a:p>
            <a:p>
              <a:pPr algn="ctr"/>
              <a:r>
                <a:rPr lang="es-MX" b="1" i="1" dirty="0" smtClean="0">
                  <a:solidFill>
                    <a:schemeClr val="tx1"/>
                  </a:solidFill>
                </a:rPr>
                <a:t>                 </a:t>
              </a:r>
              <a:endParaRPr lang="es-MX" b="1" i="1" dirty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ctr"/>
              <a:endParaRPr lang="es-MX" b="1" i="1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es-MX" b="1" i="1" dirty="0" smtClean="0">
                  <a:solidFill>
                    <a:schemeClr val="tx1"/>
                  </a:solidFill>
                </a:rPr>
                <a:t>Con Nuestra Página Web los usuarios podrán:</a:t>
              </a:r>
              <a:endParaRPr lang="es-MX" b="1" i="1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Mostrar interés por el tema.</a:t>
              </a:r>
              <a:endParaRPr lang="es-MX" b="1" i="1" dirty="0" smtClean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Tener iniciativa individual y grupal.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s-MX" i="1" dirty="0" smtClean="0">
                  <a:solidFill>
                    <a:schemeClr val="tx1"/>
                  </a:solidFill>
                </a:rPr>
                <a:t>Tener un ambiente equilibrado.</a:t>
              </a: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>
                <a:solidFill>
                  <a:schemeClr val="tx1"/>
                </a:solidFill>
              </a:endParaRPr>
            </a:p>
            <a:p>
              <a:pPr algn="just"/>
              <a:endParaRPr lang="es-MX" i="1" dirty="0" smtClean="0">
                <a:solidFill>
                  <a:schemeClr val="tx1"/>
                </a:solidFill>
              </a:endParaRPr>
            </a:p>
          </p:txBody>
        </p:sp>
        <p:pic>
          <p:nvPicPr>
            <p:cNvPr id="2050" name="Picture 2" descr="https://southcentralus1-mediap.svc.ms/transform/thumbnail?provider=spo&amp;inputFormat=jpg&amp;cs=NWUzY2U2YzAtMmIxZi00Mjg1LThkNGItNzVlZTc4Nzg3MzQ2fFNQTw&amp;docid=https%3A%2F%2Futcmx-my.sharepoint.com%3A443%2Fpersonal%2Fu_mora_b_edu_utc_mx%2F_api%2Fv2.0%2Fdrives%2Fb!mvuroftYlEa1wi-k3x_LZNH7mzqqAk9DpVgZZY3YeqQftVaHR6IGRrC0sgG--FkH%2Fitems%2F01MKYATL3UCB7GPPCHEBBYUZKJJE6AC2EE%3Fversion%3DPublished&amp;access_token=eyJ0eXAiOiJKV1QiLCJhbGciOiJub25lIn0.eyJhdWQiOiIwMDAwMDAwMy0wMDAwLTBmZjEtY2UwMC0wMDAwMDAwMDAwMDAvdXRjbXgtbXkuc2hhcmVwb2ludC5jb21ANDVmMzBjMzItNmM1Yi00MDRmLWE2NGQtMDZkZTk5Y2UzNWJlIiwiaXNzIjoiMDAwMDAwMDMtMDAwMC0wZmYxLWNlMDAtMDAwMDAwMDAwMDAwIiwibmJmIjoiMTYxOTUyNDgwMCIsImV4cCI6IjE2MTk1NDY0MDAiLCJlbmRwb2ludHVybCI6ImZJWENZMTBTdUdUTVNnaFo0aFozaGVsaWw5L0NDOHU2b3FtS0RQWVl2b289IiwiZW5kcG9pbnR1cmxMZW5ndGgiOiIxNDQiLCJpc2xvb3BiYWNrIjoiVHJ1ZSIsInZlciI6Imhhc2hlZHByb29mdG9rZW4iLCJzaXRlaWQiOiJZVEZoWW1aaU9XRXROVGhtWWkwME5qazBMV0kxWXpJdE1tWmhOR1JtTVdaallqWTAiLCJhcHBfZGlzcGxheW5hbWUiOiJNaWNyb3NvZnQgVGVhbXMgV2ViIENsaWVudCIsImdpdmVuX25hbWUiOiJBbGVqYW5kcm8iLCJmYW1pbHlfbmFtZSI6Ik1hcmNvcyIsImFwcGlkIjoiNWUzY2U2YzAtMmIxZi00Mjg1LThkNGItNzVlZTc4Nzg3MzQ2IiwidGlkIjoiNDVmMzBjMzItNmM1Yi00MDRmLWE2NGQtMDZkZTk5Y2UzNWJlIiwidXBuIjoiYWMubWFyY29zLmhAZWR1LnV0Yy5teCIsInB1aWQiOiIxMDAzMjAwMDg4RDQzNEREIiwiY2FjaGVrZXkiOiIwaC5mfG1lbWJlcnNoaXB8MTAwMzIwMDA4OGQ0MzRkZEBsaXZlLmNvbSIsInNjcCI6Im15ZmlsZXMud3JpdGUgYWxsc2l0ZXMuZnVsbGNvbnRyb2wgYWxsc2l0ZXMubWFuYWdlIGFsbHByb2ZpbGVzLndyaXRlIiwiYWNycyI6InIxLHIyLHIzLGMxLGMyLGMzIiwidHQiOiIyIiwidXNlUGVyc2lzdGVudENvb2tpZSI6bnVsbH0.UXFrR1ovMzBFSzlKUXM4RHlrWE5PMWdHVUJBbEtiWXNucFVrK21WVzRPbz0&amp;encodeFailures=1&amp;width=1298&amp;height=54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0210" y="1731487"/>
              <a:ext cx="2677777" cy="214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24466" y="233134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1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63639" y="360608"/>
            <a:ext cx="11410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ctr"/>
            <a:endParaRPr lang="es-MX" b="1" i="1" dirty="0">
              <a:solidFill>
                <a:schemeClr val="tx2"/>
              </a:solidFill>
            </a:endParaRPr>
          </a:p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just"/>
            <a:r>
              <a:rPr lang="es-MX" sz="2400" b="1" i="1" dirty="0" smtClean="0">
                <a:solidFill>
                  <a:srgbClr val="FF0000"/>
                </a:solidFill>
              </a:rPr>
              <a:t>PONTE EN CONTACTO CON NOSOTROS</a:t>
            </a:r>
          </a:p>
          <a:p>
            <a:pPr algn="just"/>
            <a:endParaRPr lang="es-MX" sz="2400" b="1" i="1" dirty="0">
              <a:solidFill>
                <a:srgbClr val="FF0000"/>
              </a:solidFill>
            </a:endParaRPr>
          </a:p>
          <a:p>
            <a:pPr algn="just"/>
            <a:r>
              <a:rPr lang="es-MX" sz="2400" b="1" dirty="0" smtClean="0"/>
              <a:t>Nos puedes Encontrar mediante los siguientes medios:</a:t>
            </a:r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ctr"/>
            <a:endParaRPr lang="es-MX" sz="2400" b="1" dirty="0" smtClean="0"/>
          </a:p>
          <a:p>
            <a:pPr algn="ctr"/>
            <a:endParaRPr lang="es-MX" sz="2400" b="1" dirty="0"/>
          </a:p>
          <a:p>
            <a:pPr algn="ctr"/>
            <a:r>
              <a:rPr lang="es-MX" dirty="0" smtClean="0"/>
              <a:t>HOME                                                 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6" y="2752541"/>
            <a:ext cx="2154310" cy="215431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60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463639" y="360608"/>
            <a:ext cx="11410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ctr"/>
            <a:endParaRPr lang="es-MX" b="1" i="1" dirty="0">
              <a:solidFill>
                <a:schemeClr val="tx2"/>
              </a:solidFill>
            </a:endParaRPr>
          </a:p>
          <a:p>
            <a:pPr algn="ctr"/>
            <a:endParaRPr lang="es-MX" b="1" i="1" dirty="0" smtClean="0">
              <a:solidFill>
                <a:schemeClr val="tx2"/>
              </a:solidFill>
            </a:endParaRPr>
          </a:p>
          <a:p>
            <a:pPr algn="just"/>
            <a:r>
              <a:rPr lang="es-MX" sz="2400" b="1" i="1" dirty="0" smtClean="0">
                <a:solidFill>
                  <a:srgbClr val="FF0000"/>
                </a:solidFill>
              </a:rPr>
              <a:t>PONTE EN CONTACTO CON NOSOTROS</a:t>
            </a:r>
          </a:p>
          <a:p>
            <a:pPr algn="just"/>
            <a:endParaRPr lang="es-MX" sz="2400" b="1" i="1" dirty="0">
              <a:solidFill>
                <a:srgbClr val="FF0000"/>
              </a:solidFill>
            </a:endParaRPr>
          </a:p>
          <a:p>
            <a:pPr algn="just"/>
            <a:r>
              <a:rPr lang="es-MX" sz="2400" b="1" dirty="0" smtClean="0"/>
              <a:t>Nos puedes Encontrar mediante los siguientes medios:</a:t>
            </a:r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just"/>
            <a:endParaRPr lang="es-MX" sz="2400" b="1" dirty="0"/>
          </a:p>
          <a:p>
            <a:pPr algn="just"/>
            <a:endParaRPr lang="es-MX" sz="2400" b="1" dirty="0" smtClean="0"/>
          </a:p>
          <a:p>
            <a:pPr algn="ctr"/>
            <a:endParaRPr lang="es-MX" sz="2400" b="1" dirty="0" smtClean="0"/>
          </a:p>
          <a:p>
            <a:pPr algn="ctr"/>
            <a:endParaRPr lang="es-MX" sz="2400" b="1" dirty="0"/>
          </a:p>
          <a:p>
            <a:pPr algn="ctr"/>
            <a:r>
              <a:rPr lang="es-MX" dirty="0" smtClean="0"/>
              <a:t>HOME                                                  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6" y="2752541"/>
            <a:ext cx="2154310" cy="2154310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 flipH="1">
            <a:off x="437880" y="167426"/>
            <a:ext cx="412126" cy="296214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24466" y="233134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35026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77584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415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5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10125" y="28877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4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6530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  <p:pic>
        <p:nvPicPr>
          <p:cNvPr id="34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2225110" y="56468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08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9039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10125" y="28877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2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5044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33" name="Rectángulo 32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  <p:pic>
        <p:nvPicPr>
          <p:cNvPr id="34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267746" y="2293424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96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38660" y="1539025"/>
            <a:ext cx="5525037" cy="1815921"/>
          </a:xfrm>
          <a:prstGeom prst="roundRect">
            <a:avLst>
              <a:gd name="adj" fmla="val 5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Sesión cerrada </a:t>
            </a: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696237" y="2446986"/>
            <a:ext cx="4997002" cy="60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De click </a:t>
            </a:r>
            <a:r>
              <a:rPr lang="es-MX" u="sng" dirty="0" smtClean="0">
                <a:solidFill>
                  <a:srgbClr val="7030A0"/>
                </a:solidFill>
              </a:rPr>
              <a:t>aquí</a:t>
            </a:r>
            <a:r>
              <a:rPr lang="es-MX" dirty="0" smtClean="0">
                <a:solidFill>
                  <a:srgbClr val="7030A0"/>
                </a:solidFill>
              </a:rPr>
              <a:t> </a:t>
            </a:r>
            <a:r>
              <a:rPr lang="es-MX" dirty="0" smtClean="0">
                <a:solidFill>
                  <a:schemeClr val="tx1"/>
                </a:solidFill>
              </a:rPr>
              <a:t>sí desea volver a ingresar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36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38660" y="1539025"/>
            <a:ext cx="5525037" cy="1815921"/>
          </a:xfrm>
          <a:prstGeom prst="roundRect">
            <a:avLst>
              <a:gd name="adj" fmla="val 5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Sesión cerrada </a:t>
            </a: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696237" y="2446986"/>
            <a:ext cx="4997002" cy="60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De click </a:t>
            </a:r>
            <a:r>
              <a:rPr lang="es-MX" u="sng" dirty="0" smtClean="0">
                <a:solidFill>
                  <a:srgbClr val="7030A0"/>
                </a:solidFill>
              </a:rPr>
              <a:t>aquí</a:t>
            </a:r>
            <a:r>
              <a:rPr lang="es-MX" dirty="0" smtClean="0">
                <a:solidFill>
                  <a:srgbClr val="7030A0"/>
                </a:solidFill>
              </a:rPr>
              <a:t> </a:t>
            </a:r>
            <a:r>
              <a:rPr lang="es-MX" dirty="0" smtClean="0">
                <a:solidFill>
                  <a:schemeClr val="tx1"/>
                </a:solidFill>
              </a:rPr>
              <a:t>sí desea volver a ingresar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5388985" y="2750954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3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63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415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24349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189169" y="296238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2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1680883" y="18501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6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5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1680883" y="661536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0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* * * * * * </a:t>
            </a:r>
            <a:r>
              <a:rPr lang="es-MX" dirty="0" smtClean="0">
                <a:solidFill>
                  <a:schemeClr val="tx1"/>
                </a:solidFill>
              </a:rPr>
              <a:t>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3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El primer aeropuerto con una terminal dedicada íntegramente a los animales  | Schnauzi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936"/>
            <a:ext cx="12192000" cy="690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/>
          <p:cNvSpPr/>
          <p:nvPr/>
        </p:nvSpPr>
        <p:spPr>
          <a:xfrm>
            <a:off x="0" y="-46935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9894628" y="95530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Oscar Reyes</a:t>
            </a:r>
            <a:endParaRPr lang="es-MX" dirty="0"/>
          </a:p>
        </p:txBody>
      </p:sp>
      <p:sp>
        <p:nvSpPr>
          <p:cNvPr id="16" name="Rectángulo 15"/>
          <p:cNvSpPr/>
          <p:nvPr/>
        </p:nvSpPr>
        <p:spPr>
          <a:xfrm>
            <a:off x="9894628" y="627792"/>
            <a:ext cx="1856096" cy="286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tx1"/>
                </a:solidFill>
              </a:rPr>
              <a:t>* * * * * * </a:t>
            </a:r>
            <a:r>
              <a:rPr lang="es-MX" dirty="0" smtClean="0">
                <a:solidFill>
                  <a:schemeClr val="tx1"/>
                </a:solidFill>
              </a:rPr>
              <a:t>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598092" y="95530"/>
            <a:ext cx="117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  Usuario: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8366079" y="545063"/>
            <a:ext cx="140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bg1"/>
                </a:solidFill>
              </a:rPr>
              <a:t>Contraseña: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9376013" y="1058863"/>
            <a:ext cx="1678674" cy="35484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Ingresar</a:t>
            </a:r>
            <a:endParaRPr lang="es-MX" dirty="0"/>
          </a:p>
        </p:txBody>
      </p:sp>
      <p:pic>
        <p:nvPicPr>
          <p:cNvPr id="1032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0817964" y="1199647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1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419139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3" name="Grupo 2"/>
          <p:cNvGrpSpPr/>
          <p:nvPr/>
        </p:nvGrpSpPr>
        <p:grpSpPr>
          <a:xfrm>
            <a:off x="1209149" y="138026"/>
            <a:ext cx="11125546" cy="6628431"/>
            <a:chOff x="1209149" y="28842"/>
            <a:chExt cx="11125546" cy="6628431"/>
          </a:xfrm>
        </p:grpSpPr>
        <p:pic>
          <p:nvPicPr>
            <p:cNvPr id="206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811" y="574984"/>
              <a:ext cx="2860580" cy="5448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84"/>
            <a:stretch/>
          </p:blipFill>
          <p:spPr bwMode="auto">
            <a:xfrm rot="20797635">
              <a:off x="6036776" y="1587195"/>
              <a:ext cx="2860580" cy="402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3094235" y="111821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7920476" y="525194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179101" y="25887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9546598" y="2433586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040500" y="4618383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766770" y="4230508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209149" y="2314284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6843735" y="28842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0694239" y="810507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4" descr="Huellas Animales Perro - Gráficos vectoriales gratis en Pixabay"/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53" b="74208"/>
            <a:stretch/>
          </p:blipFill>
          <p:spPr bwMode="auto">
            <a:xfrm>
              <a:off x="1588735" y="113881"/>
              <a:ext cx="1640456" cy="1405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1598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 smtClean="0">
                <a:solidFill>
                  <a:schemeClr val="tx1"/>
                </a:solidFill>
              </a:rPr>
              <a:t>Esta </a:t>
            </a:r>
            <a:r>
              <a:rPr lang="es-MX" i="1" dirty="0">
                <a:solidFill>
                  <a:schemeClr val="tx1"/>
                </a:solidFill>
              </a:rPr>
              <a:t>plataforma será </a:t>
            </a:r>
            <a:r>
              <a:rPr lang="es-MX" i="1" dirty="0" smtClean="0">
                <a:solidFill>
                  <a:schemeClr val="tx1"/>
                </a:solidFill>
              </a:rPr>
              <a:t>para la orientación que las personas deben de tener con un perro domestico o callejero.</a:t>
            </a:r>
          </a:p>
          <a:p>
            <a:pPr algn="just"/>
            <a:r>
              <a:rPr lang="es-MX" i="1" dirty="0" smtClean="0">
                <a:solidFill>
                  <a:schemeClr val="tx1"/>
                </a:solidFill>
              </a:rPr>
              <a:t>Nuestro Propósito es brindar la información necesaria para la comunidad haga conciencia sobre la insuma importancia que se le debe dar a este. Hoy en día no se le tiene la consideración de se le debe otorgar a los animales, ya que ellos también forma de nosotros y no les brindamos los cuidados que ellos se merecen.</a:t>
            </a:r>
          </a:p>
        </p:txBody>
      </p:sp>
      <p:pic>
        <p:nvPicPr>
          <p:cNvPr id="1026" name="Picture 2" descr="lynda crisel: mapa ment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400" y="3948096"/>
            <a:ext cx="3382846" cy="25371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3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4980873" y="1854439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6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ma de patrones sin fisuras para perros, hueso, huella de una pata para  usar como papel tapiz o fondo 464025 - Descargar Vectores Gratis,  Illustrator Graficos, Plantillas Diseñ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41"/>
            <a:ext cx="12192000" cy="68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326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>
                <a:solidFill>
                  <a:schemeClr val="accent1">
                    <a:lumMod val="50000"/>
                  </a:schemeClr>
                </a:solidFill>
              </a:rPr>
              <a:t>Es importante conocer algunos aspectos para que tu mascota esté llena de vitalidad y de </a:t>
            </a: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salud. A continuación les mostraremos algunos tips para que su mascota se encuentre en un ambiente estable:</a:t>
            </a:r>
          </a:p>
          <a:p>
            <a:pPr algn="just"/>
            <a:endParaRPr lang="es-MX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Hacer Ejercicio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Llevarlo al veterinario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Educarlo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Jugar</a:t>
            </a:r>
          </a:p>
          <a:p>
            <a:pPr algn="just"/>
            <a:endParaRPr lang="es-MX" i="1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Cuidado de los perr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0" y="3770526"/>
            <a:ext cx="4010218" cy="2256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80867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Tema de patrones sin fisuras para perros, hueso, huella de una pata para  usar como papel tapiz o fondo 464025 - Descargar Vectores Gratis,  Illustrator Graficos, Plantillas Diseñ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41"/>
            <a:ext cx="12192000" cy="68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ángulo 31"/>
          <p:cNvSpPr/>
          <p:nvPr/>
        </p:nvSpPr>
        <p:spPr>
          <a:xfrm>
            <a:off x="1388771" y="2324321"/>
            <a:ext cx="9968342" cy="3265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i="1" dirty="0">
                <a:solidFill>
                  <a:schemeClr val="accent1">
                    <a:lumMod val="50000"/>
                  </a:schemeClr>
                </a:solidFill>
              </a:rPr>
              <a:t>Es importante conocer algunos aspectos para que tu mascota esté llena de vitalidad y de </a:t>
            </a: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salud. A continuación les mostraremos algunos tips para que su mascota se encuentre en un ambiente estable:</a:t>
            </a:r>
          </a:p>
          <a:p>
            <a:pPr algn="just"/>
            <a:endParaRPr lang="es-MX" i="1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Hacer Ejercicio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Llevarlo al veterinario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Educarlo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MX" i="1" dirty="0" smtClean="0">
                <a:solidFill>
                  <a:schemeClr val="accent1">
                    <a:lumMod val="50000"/>
                  </a:schemeClr>
                </a:solidFill>
              </a:rPr>
              <a:t>Jugar</a:t>
            </a:r>
          </a:p>
          <a:p>
            <a:pPr algn="just"/>
            <a:endParaRPr lang="es-MX" i="1" dirty="0" smtClean="0">
              <a:solidFill>
                <a:schemeClr val="tx1"/>
              </a:solidFill>
            </a:endParaRPr>
          </a:p>
        </p:txBody>
      </p:sp>
      <p:pic>
        <p:nvPicPr>
          <p:cNvPr id="1028" name="Picture 4" descr="Cuidado de los perr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30" y="3770526"/>
            <a:ext cx="4010218" cy="2256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4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5820181" y="1928857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57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 con patrón de perro bonito | Vector Grat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16" y="-40092"/>
            <a:ext cx="12202115" cy="68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y2mate.com - Información de los Perros Recomendaciones y Curiosidades de los Perros_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9806" y="2452328"/>
            <a:ext cx="6301929" cy="34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7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415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011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ndo con patrón de perro bonito | Vector Grat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16" y="-40092"/>
            <a:ext cx="12202115" cy="689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y2mate.com - Información de los Perros Recomendaciones y Curiosidades de los Perros_4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59806" y="2452328"/>
            <a:ext cx="6301929" cy="3427303"/>
          </a:xfrm>
          <a:prstGeom prst="rect">
            <a:avLst/>
          </a:prstGeom>
        </p:spPr>
      </p:pic>
      <p:pic>
        <p:nvPicPr>
          <p:cNvPr id="1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6896938" y="188792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2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trón sin fisuras de lindo cachorro de perro. personaje de dibujos  animados divertido y feliz perro con estilo de forma simple. ilustración de  fondo, papel tapiz, textil, tela.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42"/>
            <a:ext cx="12192000" cy="68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1897"/>
              </p:ext>
            </p:extLst>
          </p:nvPr>
        </p:nvGraphicFramePr>
        <p:xfrm>
          <a:off x="797535" y="2329524"/>
          <a:ext cx="10587388" cy="435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47"/>
                <a:gridCol w="2646847"/>
                <a:gridCol w="2646847"/>
                <a:gridCol w="2646847"/>
              </a:tblGrid>
              <a:tr h="549933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#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ENFERMEDAD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SINTOMAS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TRATAMIENTO</a:t>
                      </a:r>
                      <a:r>
                        <a:rPr lang="es-MX" baseline="0" dirty="0" smtClean="0"/>
                        <a:t> </a:t>
                      </a:r>
                      <a:endParaRPr lang="es-MX" dirty="0"/>
                    </a:p>
                  </a:txBody>
                  <a:tcPr/>
                </a:tc>
              </a:tr>
              <a:tr h="880335">
                <a:tc>
                  <a:txBody>
                    <a:bodyPr/>
                    <a:lstStyle/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r>
                        <a:rPr lang="es-MX" sz="1400" dirty="0" smtClean="0"/>
                        <a:t>1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smtClean="0"/>
                        <a:t>LEISHMANIASIS </a:t>
                      </a:r>
                    </a:p>
                    <a:p>
                      <a:pPr algn="just"/>
                      <a:r>
                        <a:rPr lang="es-MX" sz="1400" dirty="0" smtClean="0"/>
                        <a:t>Es una de las enfermedades más graves que puede desarrollar un perro. De hecho, si no se trata a tiempo, puede llegar a producir la muerte en muchos casos.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dirty="0" smtClean="0"/>
                        <a:t>Los síntomas que pueden presentarse</a:t>
                      </a:r>
                      <a:r>
                        <a:rPr lang="es-MX" sz="1400" baseline="0" dirty="0" smtClean="0"/>
                        <a:t> </a:t>
                      </a:r>
                      <a:r>
                        <a:rPr lang="es-MX" sz="1400" dirty="0" smtClean="0"/>
                        <a:t>son:</a:t>
                      </a:r>
                    </a:p>
                    <a:p>
                      <a:pPr algn="just"/>
                      <a:endParaRPr lang="es-MX" sz="1400" dirty="0" smtClean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Adelgazamiento.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Fiebre.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Anemia.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Apatía.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Pérdida de pelo. 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diagnóstico de la leishmaniasis se realiza mediante pruebas serológicas, análisis de sangre, biopsia de piel o citología de la médula ósea </a:t>
                      </a:r>
                      <a:endParaRPr lang="es-MX" sz="1400" dirty="0"/>
                    </a:p>
                  </a:txBody>
                  <a:tcPr/>
                </a:tc>
              </a:tr>
              <a:tr h="880335">
                <a:tc>
                  <a:txBody>
                    <a:bodyPr/>
                    <a:lstStyle/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r>
                        <a:rPr lang="es-MX" sz="1400" dirty="0" smtClean="0"/>
                        <a:t>2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smtClean="0"/>
                        <a:t>MOQUILLO</a:t>
                      </a:r>
                    </a:p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una de las enfermedades más comunes, y a la vez peligrosas, en cachorros. Afecta a las vías respiratorias, sistema digestivo y sistema nervioso. Es muy contagioso y en los cachorros no vacunados puede llegar a ser letal.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síntomas del moquillo son:</a:t>
                      </a:r>
                    </a:p>
                    <a:p>
                      <a:pPr algn="just"/>
                      <a:endParaRPr lang="es-MX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Mocos en nariz y ojos.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Tos, estornudos o dificultad al respirar.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veterinario analizará una muestra de las mucosas del perro, o realizará un análisis de la sangre o las haces para diagnosticar la enfermedad. Si se descubre a tiempo, el perro sobrevivirá.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27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atrón sin fisuras de lindo cachorro de perro. personaje de dibujos  animados divertido y feliz perro con estilo de forma simple. ilustración de  fondo, papel tapiz, textil, tela. | Vec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42"/>
            <a:ext cx="12192000" cy="689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911897"/>
              </p:ext>
            </p:extLst>
          </p:nvPr>
        </p:nvGraphicFramePr>
        <p:xfrm>
          <a:off x="797535" y="2329524"/>
          <a:ext cx="10587388" cy="435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6847"/>
                <a:gridCol w="2646847"/>
                <a:gridCol w="2646847"/>
                <a:gridCol w="2646847"/>
              </a:tblGrid>
              <a:tr h="549933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#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ENFERMEDAD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SINTOMAS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TRATAMIENTO</a:t>
                      </a:r>
                      <a:r>
                        <a:rPr lang="es-MX" baseline="0" dirty="0" smtClean="0"/>
                        <a:t> </a:t>
                      </a:r>
                      <a:endParaRPr lang="es-MX" dirty="0"/>
                    </a:p>
                  </a:txBody>
                  <a:tcPr/>
                </a:tc>
              </a:tr>
              <a:tr h="880335">
                <a:tc>
                  <a:txBody>
                    <a:bodyPr/>
                    <a:lstStyle/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r>
                        <a:rPr lang="es-MX" sz="1400" dirty="0" smtClean="0"/>
                        <a:t>1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smtClean="0"/>
                        <a:t>LEISHMANIASIS </a:t>
                      </a:r>
                    </a:p>
                    <a:p>
                      <a:pPr algn="just"/>
                      <a:r>
                        <a:rPr lang="es-MX" sz="1400" dirty="0" smtClean="0"/>
                        <a:t>Es una de las enfermedades más graves que puede desarrollar un perro. De hecho, si no se trata a tiempo, puede llegar a producir la muerte en muchos casos.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dirty="0" smtClean="0"/>
                        <a:t>Los síntomas que pueden presentarse</a:t>
                      </a:r>
                      <a:r>
                        <a:rPr lang="es-MX" sz="1400" baseline="0" dirty="0" smtClean="0"/>
                        <a:t> </a:t>
                      </a:r>
                      <a:r>
                        <a:rPr lang="es-MX" sz="1400" dirty="0" smtClean="0"/>
                        <a:t>son:</a:t>
                      </a:r>
                    </a:p>
                    <a:p>
                      <a:pPr algn="just"/>
                      <a:endParaRPr lang="es-MX" sz="1400" dirty="0" smtClean="0"/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Adelgazamiento.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Fiebre.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Anemia.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Apatía.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dirty="0" smtClean="0"/>
                        <a:t>Pérdida de pelo. 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diagnóstico de la leishmaniasis se realiza mediante pruebas serológicas, análisis de sangre, biopsia de piel o citología de la médula ósea </a:t>
                      </a:r>
                      <a:endParaRPr lang="es-MX" sz="1400" dirty="0"/>
                    </a:p>
                  </a:txBody>
                  <a:tcPr/>
                </a:tc>
              </a:tr>
              <a:tr h="880335">
                <a:tc>
                  <a:txBody>
                    <a:bodyPr/>
                    <a:lstStyle/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endParaRPr lang="es-MX" sz="1400" dirty="0" smtClean="0"/>
                    </a:p>
                    <a:p>
                      <a:pPr algn="ctr"/>
                      <a:r>
                        <a:rPr lang="es-MX" sz="1400" dirty="0" smtClean="0"/>
                        <a:t>2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 b="1" dirty="0" smtClean="0"/>
                        <a:t>MOQUILLO</a:t>
                      </a:r>
                    </a:p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una de las enfermedades más comunes, y a la vez peligrosas, en cachorros. Afecta a las vías respiratorias, sistema digestivo y sistema nervioso. Es muy contagioso y en los cachorros no vacunados puede llegar a ser letal.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Los síntomas del moquillo son:</a:t>
                      </a:r>
                    </a:p>
                    <a:p>
                      <a:pPr algn="just"/>
                      <a:endParaRPr lang="es-MX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Mocos en nariz y ojos.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Tos, estornudos o dificultad al respirar.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veterinario analizará una muestra de las mucosas del perro, o realizará un análisis de la sangre o las haces para diagnosticar la enfermedad. Si se descubre a tiempo, el perro sobrevivirá.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8120432" y="1887925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8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fondos de huellitas de perros | Dibujos de perros,  Imágenes de fondo, Peluquería de per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000"/>
            <a:ext cx="12192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7 trucos para cuidar el pelo del perro en casa | Consum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29" y="3055070"/>
            <a:ext cx="1779941" cy="17799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aves en la alimentación de mascotas enfermas del corazó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54" y="3055070"/>
            <a:ext cx="2572194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terinario dibujo animado: imágenes, fotos de stock libres de derechos |  Depositphoto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22" y="3055070"/>
            <a:ext cx="1779941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6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fondos de huellitas de perros | Dibujos de perros,  Imágenes de fondo, Peluquería de per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000"/>
            <a:ext cx="12192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7 trucos para cuidar el pelo del perro en casa | Consum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29" y="3055070"/>
            <a:ext cx="1779941" cy="17799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aves en la alimentación de mascotas enfermas del corazó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54" y="3055070"/>
            <a:ext cx="2572194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terinario dibujo animado: imágenes, fotos de stock libres de derechos |  Depositphoto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22" y="3055070"/>
            <a:ext cx="1779941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685929" y="344701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07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fondos de huellitas de perros | Dibujos de perros,  Imágenes de fondo, Peluquería de perr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8000"/>
            <a:ext cx="12192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0" y="-40941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4" name="Rectángulo 23"/>
          <p:cNvSpPr/>
          <p:nvPr/>
        </p:nvSpPr>
        <p:spPr>
          <a:xfrm>
            <a:off x="4142216" y="62933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082613" y="909102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6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35" y="1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ángulo 26"/>
          <p:cNvSpPr/>
          <p:nvPr/>
        </p:nvSpPr>
        <p:spPr>
          <a:xfrm>
            <a:off x="8330228" y="75332"/>
            <a:ext cx="36364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Bienvenido: Oscar Reyes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2863966" y="1660451"/>
            <a:ext cx="6297769" cy="4507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smtClean="0">
                <a:solidFill>
                  <a:schemeClr val="bg1"/>
                </a:solidFill>
              </a:rPr>
              <a:t>INICIO     CUIDADOS      RAZAS     ENFERMEDADES     VÍDEOS </a:t>
            </a:r>
            <a:endParaRPr lang="es-MX" sz="1600" dirty="0">
              <a:solidFill>
                <a:schemeClr val="bg1"/>
              </a:solidFill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527079" y="305815"/>
            <a:ext cx="270456" cy="62247"/>
            <a:chOff x="1118314" y="577402"/>
            <a:chExt cx="270456" cy="62247"/>
          </a:xfrm>
        </p:grpSpPr>
        <p:cxnSp>
          <p:nvCxnSpPr>
            <p:cNvPr id="30" name="Conector recto 29"/>
            <p:cNvCxnSpPr/>
            <p:nvPr/>
          </p:nvCxnSpPr>
          <p:spPr>
            <a:xfrm>
              <a:off x="1118314" y="577402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/>
            <p:cNvCxnSpPr/>
            <p:nvPr/>
          </p:nvCxnSpPr>
          <p:spPr>
            <a:xfrm>
              <a:off x="1118314" y="639649"/>
              <a:ext cx="27045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8" name="Picture 4" descr="7 trucos para cuidar el pelo del perro en casa | Consumer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29" y="3055070"/>
            <a:ext cx="1779941" cy="177994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aves en la alimentación de mascotas enfermas del corazó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54" y="3055070"/>
            <a:ext cx="2572194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terinario dibujo animado: imágenes, fotos de stock libres de derechos |  Depositphoto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22" y="3055070"/>
            <a:ext cx="1779941" cy="177835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ángulo 15"/>
          <p:cNvSpPr/>
          <p:nvPr/>
        </p:nvSpPr>
        <p:spPr>
          <a:xfrm>
            <a:off x="-15680" y="-40941"/>
            <a:ext cx="2369712" cy="68989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dirty="0" smtClean="0"/>
              <a:t>X</a:t>
            </a:r>
          </a:p>
          <a:p>
            <a:pPr algn="ctr"/>
            <a:endParaRPr lang="es-MX" dirty="0"/>
          </a:p>
          <a:p>
            <a:pPr algn="just"/>
            <a:r>
              <a:rPr lang="es-MX" dirty="0" smtClean="0"/>
              <a:t>Hola</a:t>
            </a:r>
          </a:p>
          <a:p>
            <a:pPr algn="just"/>
            <a:r>
              <a:rPr lang="es-MX" b="1" dirty="0" smtClean="0"/>
              <a:t>Oscar Reyes</a:t>
            </a:r>
            <a:r>
              <a:rPr lang="es-MX" dirty="0" smtClean="0"/>
              <a:t>, bienvenido/a </a:t>
            </a:r>
          </a:p>
          <a:p>
            <a:pPr algn="just"/>
            <a:endParaRPr lang="es-MX" dirty="0"/>
          </a:p>
          <a:p>
            <a:pPr algn="just"/>
            <a:r>
              <a:rPr lang="es-MX" dirty="0" smtClean="0"/>
              <a:t>Contáctanos  </a:t>
            </a:r>
          </a:p>
          <a:p>
            <a:pPr algn="just"/>
            <a:endParaRPr lang="es-MX" dirty="0" smtClean="0"/>
          </a:p>
          <a:p>
            <a:pPr algn="just"/>
            <a:r>
              <a:rPr lang="es-MX" dirty="0" smtClean="0"/>
              <a:t>Cierra la sesión:</a:t>
            </a:r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  <p:pic>
        <p:nvPicPr>
          <p:cNvPr id="17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1282862" y="2182479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16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redondeado 2"/>
          <p:cNvSpPr/>
          <p:nvPr/>
        </p:nvSpPr>
        <p:spPr>
          <a:xfrm>
            <a:off x="3438660" y="1539025"/>
            <a:ext cx="5525037" cy="1815921"/>
          </a:xfrm>
          <a:prstGeom prst="roundRect">
            <a:avLst>
              <a:gd name="adj" fmla="val 53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dirty="0" smtClean="0">
                <a:solidFill>
                  <a:schemeClr val="tx1"/>
                </a:solidFill>
              </a:rPr>
              <a:t>Sesión cerrada </a:t>
            </a: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  <a:p>
            <a:pPr algn="ctr"/>
            <a:endParaRPr lang="es-MX" sz="2400" b="1" dirty="0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696237" y="2446986"/>
            <a:ext cx="4997002" cy="605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De click </a:t>
            </a:r>
            <a:r>
              <a:rPr lang="es-MX" u="sng" dirty="0" smtClean="0">
                <a:solidFill>
                  <a:srgbClr val="7030A0"/>
                </a:solidFill>
              </a:rPr>
              <a:t>aquí</a:t>
            </a:r>
            <a:r>
              <a:rPr lang="es-MX" dirty="0" smtClean="0">
                <a:solidFill>
                  <a:srgbClr val="7030A0"/>
                </a:solidFill>
              </a:rPr>
              <a:t> </a:t>
            </a:r>
            <a:r>
              <a:rPr lang="es-MX" dirty="0" smtClean="0">
                <a:solidFill>
                  <a:schemeClr val="tx1"/>
                </a:solidFill>
              </a:rPr>
              <a:t>sí desea volver a ingresar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racias Por Su Atencio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07" y="556139"/>
            <a:ext cx="10259468" cy="559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415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433870" y="3413148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5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7821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2" descr="Archivo:Mano cursor.svg - Wikipedia, la enciclopedia lib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73907">
            <a:off x="7405867" y="3906420"/>
            <a:ext cx="385338" cy="4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90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40"/>
          <p:cNvSpPr/>
          <p:nvPr/>
        </p:nvSpPr>
        <p:spPr>
          <a:xfrm>
            <a:off x="0" y="-46936"/>
            <a:ext cx="12192000" cy="15149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403312" y="232322"/>
            <a:ext cx="270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b="1" i="1" dirty="0" smtClean="0">
                <a:solidFill>
                  <a:schemeClr val="bg1"/>
                </a:solidFill>
              </a:rPr>
              <a:t>BIENVENIDO!!!</a:t>
            </a:r>
            <a:endParaRPr lang="es-MX" b="1" i="1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669525" y="2779468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Email: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5043798" y="2825805"/>
            <a:ext cx="2554737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  <a:hlinkClick r:id="rId2"/>
              </a:rPr>
              <a:t>od.reyes.c@edu.utc.mx</a:t>
            </a:r>
            <a:r>
              <a:rPr lang="es-MX" dirty="0" smtClean="0">
                <a:solidFill>
                  <a:schemeClr val="tx1"/>
                </a:solidFill>
              </a:rPr>
              <a:t> 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666186" y="32817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Usuario: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666186" y="3737846"/>
            <a:ext cx="234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Contraseña:</a:t>
            </a:r>
          </a:p>
        </p:txBody>
      </p:sp>
      <p:sp>
        <p:nvSpPr>
          <p:cNvPr id="33" name="Rectángulo 32"/>
          <p:cNvSpPr/>
          <p:nvPr/>
        </p:nvSpPr>
        <p:spPr>
          <a:xfrm>
            <a:off x="5043797" y="3300973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Oscar Reyes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34" name="Rectángulo 33"/>
          <p:cNvSpPr/>
          <p:nvPr/>
        </p:nvSpPr>
        <p:spPr>
          <a:xfrm>
            <a:off x="5043797" y="3777499"/>
            <a:ext cx="2554738" cy="34874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tx1"/>
                </a:solidFill>
              </a:rPr>
              <a:t>* * * * * * *</a:t>
            </a:r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018208" y="5280338"/>
            <a:ext cx="2498502" cy="5280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GUARDAR</a:t>
            </a:r>
            <a:endParaRPr lang="es-MX" dirty="0"/>
          </a:p>
        </p:txBody>
      </p:sp>
      <p:pic>
        <p:nvPicPr>
          <p:cNvPr id="40" name="Picture 8" descr="Donadora | Casa Hogar para animales en situaciones de cal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8" y="-5993"/>
            <a:ext cx="2062271" cy="151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ángulo 41"/>
          <p:cNvSpPr/>
          <p:nvPr/>
        </p:nvSpPr>
        <p:spPr>
          <a:xfrm>
            <a:off x="4142216" y="56939"/>
            <a:ext cx="17513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C.A.P</a:t>
            </a:r>
            <a:endParaRPr lang="es-E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4221697" y="1997122"/>
            <a:ext cx="25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 smtClean="0">
                <a:solidFill>
                  <a:srgbClr val="FF0000"/>
                </a:solidFill>
              </a:rPr>
              <a:t>Alta de Usuarios</a:t>
            </a:r>
            <a:endParaRPr lang="es-MX" sz="2400" b="1" dirty="0">
              <a:solidFill>
                <a:srgbClr val="FF0000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3082613" y="903108"/>
            <a:ext cx="40069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Centro de Ayuda para Perros</a:t>
            </a:r>
            <a:endParaRPr lang="es-ES" sz="2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74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2582</Words>
  <Application>Microsoft Office PowerPoint</Application>
  <PresentationFormat>Panorámica</PresentationFormat>
  <Paragraphs>632</Paragraphs>
  <Slides>57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Castellar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Yolish26 Marcos</dc:creator>
  <cp:lastModifiedBy>Yolish26 Marcos</cp:lastModifiedBy>
  <cp:revision>26</cp:revision>
  <dcterms:created xsi:type="dcterms:W3CDTF">2021-04-15T22:15:06Z</dcterms:created>
  <dcterms:modified xsi:type="dcterms:W3CDTF">2021-04-30T21:07:48Z</dcterms:modified>
</cp:coreProperties>
</file>